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2" r:id="rId6"/>
    <p:sldId id="261" r:id="rId7"/>
    <p:sldId id="266" r:id="rId8"/>
    <p:sldId id="265" r:id="rId9"/>
    <p:sldId id="264" r:id="rId10"/>
    <p:sldId id="269" r:id="rId11"/>
    <p:sldId id="267" r:id="rId12"/>
    <p:sldId id="270" r:id="rId13"/>
    <p:sldId id="259" r:id="rId14"/>
    <p:sldId id="277" r:id="rId15"/>
    <p:sldId id="272" r:id="rId16"/>
    <p:sldId id="278" r:id="rId17"/>
    <p:sldId id="273" r:id="rId18"/>
    <p:sldId id="280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81DAF-8D6D-420A-ADFF-36FA77FBA766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1E3FD-5417-4747-AE24-3DB3BE792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1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1E3FD-5417-4747-AE24-3DB3BE792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2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1E3FD-5417-4747-AE24-3DB3BE792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4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1E3FD-5417-4747-AE24-3DB3BE792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9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2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2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8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3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3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6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0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3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3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3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DEAC1-0FDB-4844-99C1-E130036A63AF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15BB4-3EB8-4A2E-B8BD-46B9D453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0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Self Healing </a:t>
            </a:r>
            <a:r>
              <a:rPr lang="en-US" dirty="0" err="1"/>
              <a:t>trong</a:t>
            </a:r>
            <a:r>
              <a:rPr lang="en-US" dirty="0"/>
              <a:t> Cloud infrastructure </a:t>
            </a:r>
            <a:r>
              <a:rPr lang="en-US" dirty="0" err="1"/>
              <a:t>với</a:t>
            </a:r>
            <a:r>
              <a:rPr lang="en-US" dirty="0"/>
              <a:t> TICK Stack, </a:t>
            </a:r>
            <a:r>
              <a:rPr lang="en-US" dirty="0" err="1"/>
              <a:t>Vitrage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Mistral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, </a:t>
            </a:r>
            <a:r>
              <a:rPr lang="en-US" dirty="0" err="1"/>
              <a:t>Ngô</a:t>
            </a:r>
            <a:r>
              <a:rPr lang="en-US" dirty="0"/>
              <a:t> Quang </a:t>
            </a:r>
            <a:r>
              <a:rPr lang="en-US" dirty="0" err="1"/>
              <a:t>Hòa</a:t>
            </a:r>
            <a:r>
              <a:rPr lang="en-US" dirty="0"/>
              <a:t> – </a:t>
            </a:r>
            <a:r>
              <a:rPr lang="en-US" dirty="0" err="1"/>
              <a:t>Viettel</a:t>
            </a:r>
            <a:r>
              <a:rPr lang="en-US" dirty="0"/>
              <a:t> </a:t>
            </a:r>
            <a:r>
              <a:rPr lang="en-US" dirty="0" err="1"/>
              <a:t>Cybersecurity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7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90342" cy="4351338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Calibri (Body)"/>
              </a:rPr>
              <a:t>Vitrage</a:t>
            </a:r>
            <a:r>
              <a:rPr lang="en-US" sz="2600" dirty="0">
                <a:latin typeface="Calibri (Body)"/>
              </a:rPr>
              <a:t>: </a:t>
            </a:r>
            <a:r>
              <a:rPr lang="en-US" sz="2600" dirty="0" err="1">
                <a:latin typeface="Calibri (Body)"/>
              </a:rPr>
              <a:t>Kiến</a:t>
            </a:r>
            <a:r>
              <a:rPr lang="en-US" sz="2600" dirty="0">
                <a:latin typeface="Calibri (Body)"/>
              </a:rPr>
              <a:t> </a:t>
            </a:r>
            <a:r>
              <a:rPr lang="en-US" sz="2600" dirty="0" err="1">
                <a:latin typeface="Calibri (Body)"/>
              </a:rPr>
              <a:t>trúc</a:t>
            </a:r>
            <a:endParaRPr lang="en-US" sz="2600" dirty="0">
              <a:latin typeface="Calibri (Body)"/>
            </a:endParaRPr>
          </a:p>
          <a:p>
            <a:pPr lvl="1" algn="just"/>
            <a:r>
              <a:rPr lang="vi-VN" sz="1500" dirty="0">
                <a:latin typeface="Calibri (Body)"/>
              </a:rPr>
              <a:t>ClI, Drashboard, API</a:t>
            </a:r>
            <a:endParaRPr lang="en-US" sz="1500" dirty="0">
              <a:latin typeface="Calibri (Body)"/>
            </a:endParaRPr>
          </a:p>
          <a:p>
            <a:pPr lvl="1" algn="just"/>
            <a:r>
              <a:rPr lang="vi-VN" sz="1500" dirty="0">
                <a:latin typeface="Calibri (Body)"/>
              </a:rPr>
              <a:t>Vitrage data source driver: Nhiệm vụ lấy input đầu vào thông tin về các resource hệ thống về cho vitrage graph hiển thị. </a:t>
            </a:r>
            <a:endParaRPr lang="en-US" sz="1500" dirty="0">
              <a:latin typeface="Calibri (Body)"/>
            </a:endParaRPr>
          </a:p>
          <a:p>
            <a:pPr lvl="1" algn="just"/>
            <a:r>
              <a:rPr lang="vi-VN" sz="1500" dirty="0">
                <a:latin typeface="Calibri (Body)"/>
              </a:rPr>
              <a:t>Vitrage graph: </a:t>
            </a:r>
            <a:r>
              <a:rPr lang="en-US" sz="1500" dirty="0" err="1">
                <a:latin typeface="Calibri (Body)"/>
              </a:rPr>
              <a:t>Từ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các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thông</a:t>
            </a:r>
            <a:r>
              <a:rPr lang="en-US" sz="1500" dirty="0">
                <a:latin typeface="Calibri (Body)"/>
              </a:rPr>
              <a:t> tin </a:t>
            </a:r>
            <a:r>
              <a:rPr lang="en-US" sz="1500" dirty="0" err="1">
                <a:latin typeface="Calibri (Body)"/>
              </a:rPr>
              <a:t>của</a:t>
            </a:r>
            <a:r>
              <a:rPr lang="en-US" sz="1500" dirty="0">
                <a:latin typeface="Calibri (Body)"/>
              </a:rPr>
              <a:t> Data Source Driver </a:t>
            </a:r>
            <a:r>
              <a:rPr lang="en-US" sz="1500" dirty="0" err="1">
                <a:latin typeface="Calibri (Body)"/>
              </a:rPr>
              <a:t>để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vẽ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ra</a:t>
            </a:r>
            <a:r>
              <a:rPr lang="en-US" sz="1500" dirty="0">
                <a:latin typeface="Calibri (Body)"/>
              </a:rPr>
              <a:t> topology </a:t>
            </a:r>
            <a:r>
              <a:rPr lang="en-US" sz="1500" dirty="0" err="1">
                <a:latin typeface="Calibri (Body)"/>
              </a:rPr>
              <a:t>của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hạ</a:t>
            </a:r>
            <a:r>
              <a:rPr lang="en-US" sz="1500" dirty="0">
                <a:latin typeface="Calibri (Body)"/>
              </a:rPr>
              <a:t> </a:t>
            </a:r>
            <a:r>
              <a:rPr lang="en-US" sz="1500" dirty="0" err="1">
                <a:latin typeface="Calibri (Body)"/>
              </a:rPr>
              <a:t>tầng</a:t>
            </a:r>
            <a:r>
              <a:rPr lang="en-US" sz="1500" dirty="0">
                <a:latin typeface="Calibri (Body)"/>
              </a:rPr>
              <a:t> cloud</a:t>
            </a:r>
            <a:endParaRPr lang="vi-VN" sz="1500" dirty="0">
              <a:latin typeface="Calibri (Body)"/>
            </a:endParaRPr>
          </a:p>
          <a:p>
            <a:pPr lvl="1" algn="just"/>
            <a:r>
              <a:rPr lang="vi-VN" sz="1500" dirty="0">
                <a:latin typeface="Calibri (Body)"/>
              </a:rPr>
              <a:t>Vitrage evaluator: Khi có thông báo từ graph về một số thay đổi của các thực thể, nó truy vấn trong các kịch bản (</a:t>
            </a:r>
            <a:r>
              <a:rPr lang="vi-VN" sz="1500" i="1" dirty="0">
                <a:latin typeface="Calibri (Body)"/>
              </a:rPr>
              <a:t>template</a:t>
            </a:r>
            <a:r>
              <a:rPr lang="vi-VN" sz="1500" dirty="0">
                <a:latin typeface="Calibri (Body)"/>
              </a:rPr>
              <a:t> do người dùng định nghĩa từ trước) và áp dụng các thay đổi trạng thái cho các thực thể (set_state, raise_alarm, add_causual_relationship)</a:t>
            </a:r>
          </a:p>
          <a:p>
            <a:pPr lvl="1" algn="just"/>
            <a:r>
              <a:rPr lang="vi-VN" sz="1500" dirty="0">
                <a:latin typeface="Calibri (Body)"/>
              </a:rPr>
              <a:t>Vitrage notifiers</a:t>
            </a:r>
            <a:endParaRPr lang="en-US" sz="1500" dirty="0">
              <a:latin typeface="Calibri 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34" y="1687827"/>
            <a:ext cx="5986139" cy="46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Vitrage</a:t>
            </a:r>
            <a:r>
              <a:rPr lang="en-US" dirty="0"/>
              <a:t>: 1 NIC </a:t>
            </a:r>
            <a:r>
              <a:rPr lang="en-US" dirty="0" err="1"/>
              <a:t>trên</a:t>
            </a:r>
            <a:r>
              <a:rPr lang="en-US" dirty="0"/>
              <a:t> compute node down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VM,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action </a:t>
            </a:r>
            <a:r>
              <a:rPr lang="en-US" dirty="0" err="1"/>
              <a:t>nào</a:t>
            </a:r>
            <a:r>
              <a:rPr lang="en-US" dirty="0"/>
              <a:t> 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1" y="2723556"/>
            <a:ext cx="7770198" cy="3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masakari</a:t>
            </a:r>
            <a:r>
              <a:rPr lang="en-US" dirty="0"/>
              <a:t> &amp; </a:t>
            </a:r>
            <a:r>
              <a:rPr lang="en-US" dirty="0" err="1"/>
              <a:t>Vitrage</a:t>
            </a:r>
            <a:r>
              <a:rPr lang="en-US" dirty="0"/>
              <a:t> + Mistral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65" y="2556533"/>
            <a:ext cx="8111346" cy="32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TICK Stack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5346" cy="4351338"/>
          </a:xfrm>
        </p:spPr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 monitor tool </a:t>
            </a:r>
            <a:r>
              <a:rPr lang="en-US" dirty="0" err="1"/>
              <a:t>hoặc</a:t>
            </a:r>
            <a:r>
              <a:rPr lang="en-US" dirty="0"/>
              <a:t> alert module</a:t>
            </a:r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 </a:t>
            </a:r>
            <a:r>
              <a:rPr lang="en-US" dirty="0" err="1"/>
              <a:t>Vitrage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alert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977" y="1499406"/>
            <a:ext cx="6738668" cy="52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3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TICK Stack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5592" cy="4351338"/>
          </a:xfrm>
        </p:spPr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alert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messeage</a:t>
            </a:r>
            <a:r>
              <a:rPr lang="en-US" dirty="0"/>
              <a:t> queue: topic </a:t>
            </a:r>
            <a:r>
              <a:rPr lang="en-US" dirty="0" err="1"/>
              <a:t>vitrage_notifier</a:t>
            </a:r>
            <a:r>
              <a:rPr lang="en-US" dirty="0"/>
              <a:t>.</a:t>
            </a:r>
          </a:p>
          <a:p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vitrage</a:t>
            </a:r>
            <a:r>
              <a:rPr lang="en-US" dirty="0"/>
              <a:t> package: </a:t>
            </a:r>
            <a:r>
              <a:rPr lang="en-US" dirty="0" err="1"/>
              <a:t>vitrage.datasource.kapacitor</a:t>
            </a:r>
            <a:r>
              <a:rPr lang="en-US" dirty="0"/>
              <a:t>- 2 class</a:t>
            </a:r>
          </a:p>
          <a:p>
            <a:pPr lvl="1"/>
            <a:r>
              <a:rPr lang="en-US" dirty="0"/>
              <a:t>Driver class: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alert</a:t>
            </a:r>
          </a:p>
          <a:p>
            <a:pPr lvl="1"/>
            <a:r>
              <a:rPr lang="en-US" dirty="0"/>
              <a:t>Transformer class: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vitrage</a:t>
            </a:r>
            <a:r>
              <a:rPr lang="en-US" dirty="0"/>
              <a:t> graph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14" y="1825625"/>
            <a:ext cx="4743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9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TICK Stack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5592" cy="4351338"/>
          </a:xfrm>
        </p:spPr>
        <p:txBody>
          <a:bodyPr/>
          <a:lstStyle/>
          <a:p>
            <a:r>
              <a:rPr lang="en-US" dirty="0"/>
              <a:t>Driver class: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2261"/>
              </p:ext>
            </p:extLst>
          </p:nvPr>
        </p:nvGraphicFramePr>
        <p:xfrm>
          <a:off x="1328615" y="2574842"/>
          <a:ext cx="427208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043">
                  <a:extLst>
                    <a:ext uri="{9D8B030D-6E8A-4147-A177-3AD203B41FA5}">
                      <a16:colId xmlns:a16="http://schemas.microsoft.com/office/drawing/2014/main" val="3000645567"/>
                    </a:ext>
                  </a:extLst>
                </a:gridCol>
                <a:gridCol w="2136043">
                  <a:extLst>
                    <a:ext uri="{9D8B030D-6E8A-4147-A177-3AD203B41FA5}">
                      <a16:colId xmlns:a16="http://schemas.microsoft.com/office/drawing/2014/main" val="343569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Hàm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Ý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nghĩa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get_all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Truy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vấn</a:t>
                      </a:r>
                      <a:r>
                        <a:rPr lang="en-US" baseline="0" dirty="0"/>
                        <a:t> alarm </a:t>
                      </a:r>
                      <a:r>
                        <a:rPr lang="en-US" baseline="0" dirty="0" err="1"/>
                        <a:t>từ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monitor tool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54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get_event_types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Lấy</a:t>
                      </a:r>
                      <a:r>
                        <a:rPr lang="en-US" baseline="0" dirty="0"/>
                        <a:t> alarm </a:t>
                      </a:r>
                      <a:r>
                        <a:rPr lang="en-US" baseline="0" dirty="0" err="1"/>
                        <a:t>từ</a:t>
                      </a:r>
                      <a:r>
                        <a:rPr lang="en-US" baseline="0" dirty="0"/>
                        <a:t> queue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4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enrich</a:t>
                      </a:r>
                      <a:r>
                        <a:rPr lang="en-US" baseline="0" dirty="0" err="1"/>
                        <a:t>_event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bổ</a:t>
                      </a:r>
                      <a:r>
                        <a:rPr lang="en-US" baseline="0" dirty="0"/>
                        <a:t> sung </a:t>
                      </a:r>
                      <a:r>
                        <a:rPr lang="en-US" baseline="0" dirty="0" err="1"/>
                        <a:t>thông</a:t>
                      </a:r>
                      <a:r>
                        <a:rPr lang="en-US" baseline="0" dirty="0"/>
                        <a:t> tin alarm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file </a:t>
                      </a:r>
                      <a:r>
                        <a:rPr lang="en-US" dirty="0" err="1"/>
                        <a:t>config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03848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67" y="3103084"/>
            <a:ext cx="2543175" cy="1228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52" y="1855031"/>
            <a:ext cx="27813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635" y="4533578"/>
            <a:ext cx="3943594" cy="18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TICK Stack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85592" cy="4351338"/>
          </a:xfrm>
        </p:spPr>
        <p:txBody>
          <a:bodyPr>
            <a:normAutofit/>
          </a:bodyPr>
          <a:lstStyle/>
          <a:p>
            <a:r>
              <a:rPr lang="en-US" dirty="0"/>
              <a:t>Transformer class: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i="1" dirty="0"/>
              <a:t>https://docs.openstack.org/vitrage/latest/contributor/add-new-datasource.html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273271"/>
              </p:ext>
            </p:extLst>
          </p:nvPr>
        </p:nvGraphicFramePr>
        <p:xfrm>
          <a:off x="1328615" y="2574842"/>
          <a:ext cx="427208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043">
                  <a:extLst>
                    <a:ext uri="{9D8B030D-6E8A-4147-A177-3AD203B41FA5}">
                      <a16:colId xmlns:a16="http://schemas.microsoft.com/office/drawing/2014/main" val="3000645567"/>
                    </a:ext>
                  </a:extLst>
                </a:gridCol>
                <a:gridCol w="2136043">
                  <a:extLst>
                    <a:ext uri="{9D8B030D-6E8A-4147-A177-3AD203B41FA5}">
                      <a16:colId xmlns:a16="http://schemas.microsoft.com/office/drawing/2014/main" val="3435697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Hàm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Ý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nghĩa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</a:t>
                      </a:r>
                      <a:r>
                        <a:rPr lang="en-US" dirty="0" err="1"/>
                        <a:t>create_vetex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Tạo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đỉnh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cho</a:t>
                      </a:r>
                      <a:r>
                        <a:rPr lang="en-US" baseline="0" dirty="0"/>
                        <a:t> graph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54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</a:t>
                      </a:r>
                      <a:r>
                        <a:rPr lang="en-US" dirty="0" err="1"/>
                        <a:t>create_neighbors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Tạo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quan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hệ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với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các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đỉnh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gần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đó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4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0384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70" y="1569882"/>
            <a:ext cx="3971925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95" y="3937454"/>
            <a:ext cx="36957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6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Kịch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NIC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2279039"/>
            <a:ext cx="97821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3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https://github.com/cloud-guru/openinfra2019/sefthealing.avi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efthealing">
            <a:hlinkClick r:id="" action="ppaction://media"/>
            <a:extLst>
              <a:ext uri="{FF2B5EF4-FFF2-40B4-BE49-F238E27FC236}">
                <a16:creationId xmlns:a16="http://schemas.microsoft.com/office/drawing/2014/main" id="{D7BF41A7-C816-4484-A2B3-DC71811403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88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3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&amp; Do next: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Vitrage</a:t>
            </a:r>
            <a:r>
              <a:rPr lang="en-US" dirty="0"/>
              <a:t> 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full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HA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3 node </a:t>
            </a:r>
            <a:r>
              <a:rPr lang="en-US" dirty="0" err="1"/>
              <a:t>Openstack</a:t>
            </a:r>
            <a:r>
              <a:rPr lang="en-US" dirty="0"/>
              <a:t> controller:</a:t>
            </a:r>
          </a:p>
          <a:p>
            <a:pPr lvl="1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Graph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topology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networkx</a:t>
            </a:r>
            <a:r>
              <a:rPr lang="en-US" dirty="0"/>
              <a:t> (</a:t>
            </a:r>
            <a:r>
              <a:rPr lang="en-US" dirty="0" err="1"/>
              <a:t>lưu</a:t>
            </a:r>
            <a:r>
              <a:rPr lang="en-US" dirty="0"/>
              <a:t> in-memory), </a:t>
            </a:r>
            <a:r>
              <a:rPr lang="en-US" dirty="0" err="1"/>
              <a:t>chưa</a:t>
            </a:r>
            <a:r>
              <a:rPr lang="en-US" dirty="0"/>
              <a:t> support HA</a:t>
            </a:r>
          </a:p>
          <a:p>
            <a:pPr lvl="1"/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Neo4j or Titan</a:t>
            </a:r>
          </a:p>
          <a:p>
            <a:r>
              <a:rPr lang="en-US" dirty="0"/>
              <a:t>Do next: </a:t>
            </a:r>
          </a:p>
          <a:p>
            <a:pPr lvl="1"/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plugin monitor </a:t>
            </a:r>
            <a:r>
              <a:rPr lang="en-US" dirty="0" err="1"/>
              <a:t>Openstack</a:t>
            </a:r>
            <a:r>
              <a:rPr lang="en-US" dirty="0"/>
              <a:t> Control plane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telegraf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4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monitor &amp; Self Healing challenge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Self Healing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Vitrage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Mistral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TICK Stack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&amp; Next Step …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&amp; Do next: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We’re always hiring</a:t>
            </a:r>
          </a:p>
          <a:p>
            <a:pPr marL="0" indent="0">
              <a:buNone/>
            </a:pPr>
            <a:r>
              <a:rPr lang="en-US" dirty="0"/>
              <a:t>https://viettelcybersecurity.com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5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600" dirty="0" err="1"/>
              <a:t>Thankyou</a:t>
            </a:r>
            <a:endParaRPr lang="en-US" sz="9600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0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1709" cy="4351338"/>
          </a:xfrm>
        </p:spPr>
        <p:txBody>
          <a:bodyPr/>
          <a:lstStyle/>
          <a:p>
            <a:r>
              <a:rPr lang="en-US" dirty="0"/>
              <a:t>Stack monitor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TICK:</a:t>
            </a:r>
          </a:p>
          <a:p>
            <a:pPr lvl="1"/>
            <a:r>
              <a:rPr lang="en-US" dirty="0"/>
              <a:t>Monitor Networking: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qua SNMP</a:t>
            </a:r>
          </a:p>
          <a:p>
            <a:pPr lvl="1"/>
            <a:r>
              <a:rPr lang="en-US" dirty="0"/>
              <a:t>Monitor </a:t>
            </a:r>
            <a:r>
              <a:rPr lang="en-US" dirty="0" err="1"/>
              <a:t>Infrastructrure</a:t>
            </a:r>
            <a:r>
              <a:rPr lang="en-US" dirty="0"/>
              <a:t>: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HĐH, Physical, Virtualize</a:t>
            </a:r>
          </a:p>
          <a:p>
            <a:pPr lvl="1"/>
            <a:r>
              <a:rPr lang="en-US" dirty="0"/>
              <a:t>Monitor Backend Service: MySQL, Mongo, </a:t>
            </a:r>
            <a:r>
              <a:rPr lang="en-US" dirty="0" err="1"/>
              <a:t>RabbitMQ</a:t>
            </a:r>
            <a:r>
              <a:rPr lang="en-US" dirty="0"/>
              <a:t>,…</a:t>
            </a:r>
          </a:p>
          <a:p>
            <a:pPr lvl="1"/>
            <a:r>
              <a:rPr lang="en-US" dirty="0"/>
              <a:t>Monitor Apps: Cloud Controller, Company App,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09" y="1825625"/>
            <a:ext cx="5863806" cy="37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Monitor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81457" cy="4351338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Open sources</a:t>
            </a:r>
          </a:p>
          <a:p>
            <a:pPr lvl="1"/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app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(plugin)</a:t>
            </a:r>
          </a:p>
          <a:p>
            <a:pPr lvl="1"/>
            <a:r>
              <a:rPr lang="en-US" dirty="0"/>
              <a:t>Push-based agent</a:t>
            </a:r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Influxdb</a:t>
            </a:r>
            <a:r>
              <a:rPr lang="en-US" dirty="0"/>
              <a:t> cluster</a:t>
            </a:r>
          </a:p>
          <a:p>
            <a:pPr lvl="1"/>
            <a:r>
              <a:rPr lang="en-US" dirty="0" err="1"/>
              <a:t>Kapacitor</a:t>
            </a:r>
            <a:r>
              <a:rPr lang="en-US" dirty="0"/>
              <a:t> (alert)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de-duplicate, grouping, …</a:t>
            </a:r>
          </a:p>
          <a:p>
            <a:r>
              <a:rPr lang="en-US" dirty="0"/>
              <a:t>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monitor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Nagios</a:t>
            </a:r>
            <a:r>
              <a:rPr lang="en-US" dirty="0"/>
              <a:t>, </a:t>
            </a:r>
            <a:r>
              <a:rPr lang="en-US" dirty="0" err="1"/>
              <a:t>Zabbix</a:t>
            </a:r>
            <a:r>
              <a:rPr lang="en-US" dirty="0"/>
              <a:t>, Prometheus, Cacti … </a:t>
            </a:r>
          </a:p>
        </p:txBody>
      </p:sp>
    </p:spTree>
    <p:extLst>
      <p:ext uri="{BB962C8B-B14F-4D97-AF65-F5344CB8AC3E}">
        <p14:creationId xmlns:p14="http://schemas.microsoft.com/office/powerpoint/2010/main" val="148754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Self Healing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81457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Cloud infrastructure</a:t>
            </a:r>
          </a:p>
          <a:p>
            <a:pPr lvl="1"/>
            <a:r>
              <a:rPr lang="en-US" dirty="0"/>
              <a:t>Compute node:</a:t>
            </a:r>
          </a:p>
          <a:p>
            <a:pPr lvl="2"/>
            <a:r>
              <a:rPr lang="en-US" dirty="0"/>
              <a:t>Host down</a:t>
            </a:r>
          </a:p>
          <a:p>
            <a:pPr lvl="2"/>
            <a:r>
              <a:rPr lang="en-US" dirty="0"/>
              <a:t>NIC down</a:t>
            </a:r>
          </a:p>
          <a:p>
            <a:pPr lvl="2"/>
            <a:r>
              <a:rPr lang="en-US" dirty="0" err="1"/>
              <a:t>Nghẽn</a:t>
            </a:r>
            <a:r>
              <a:rPr lang="en-US" dirty="0"/>
              <a:t> RAM/CPU/Network/Disk </a:t>
            </a:r>
            <a:r>
              <a:rPr lang="en-US" dirty="0" err="1"/>
              <a:t>của</a:t>
            </a:r>
            <a:r>
              <a:rPr lang="en-US" dirty="0"/>
              <a:t> compute node</a:t>
            </a:r>
          </a:p>
          <a:p>
            <a:pPr lvl="2"/>
            <a:r>
              <a:rPr lang="en-US" dirty="0"/>
              <a:t>Physical error: HDD, SOC, FAN, Battery, …</a:t>
            </a:r>
          </a:p>
          <a:p>
            <a:pPr lvl="1"/>
            <a:r>
              <a:rPr lang="en-US" dirty="0"/>
              <a:t>Controller node (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3 node):</a:t>
            </a:r>
          </a:p>
          <a:p>
            <a:pPr lvl="2"/>
            <a:r>
              <a:rPr lang="en-US" dirty="0"/>
              <a:t>Service down</a:t>
            </a:r>
          </a:p>
          <a:p>
            <a:pPr lvl="2"/>
            <a:r>
              <a:rPr lang="en-US" dirty="0"/>
              <a:t>Backend service down: </a:t>
            </a:r>
            <a:r>
              <a:rPr lang="en-US" dirty="0" err="1"/>
              <a:t>Rabbitmq</a:t>
            </a:r>
            <a:r>
              <a:rPr lang="en-US" dirty="0"/>
              <a:t>, </a:t>
            </a:r>
            <a:r>
              <a:rPr lang="en-US" dirty="0" err="1"/>
              <a:t>Mysql</a:t>
            </a:r>
            <a:r>
              <a:rPr lang="en-US" dirty="0"/>
              <a:t>, </a:t>
            </a:r>
            <a:r>
              <a:rPr lang="en-US" dirty="0" err="1"/>
              <a:t>Haproxy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Storage node (</a:t>
            </a:r>
            <a:r>
              <a:rPr lang="en-US" dirty="0" err="1"/>
              <a:t>Ceph</a:t>
            </a:r>
            <a:r>
              <a:rPr lang="en-US" dirty="0"/>
              <a:t>):</a:t>
            </a:r>
          </a:p>
          <a:p>
            <a:pPr lvl="2"/>
            <a:r>
              <a:rPr lang="en-US" dirty="0"/>
              <a:t>OSD down</a:t>
            </a:r>
          </a:p>
          <a:p>
            <a:pPr lvl="2"/>
            <a:r>
              <a:rPr lang="en-US" dirty="0"/>
              <a:t>Mon, </a:t>
            </a:r>
            <a:r>
              <a:rPr lang="en-US" dirty="0" err="1"/>
              <a:t>Mgr</a:t>
            </a:r>
            <a:r>
              <a:rPr lang="en-US" dirty="0"/>
              <a:t>, </a:t>
            </a:r>
            <a:r>
              <a:rPr lang="en-US" dirty="0" err="1"/>
              <a:t>Rgw</a:t>
            </a:r>
            <a:r>
              <a:rPr lang="en-US" dirty="0"/>
              <a:t> down, 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718" y="2432396"/>
            <a:ext cx="3708082" cy="22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8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Self Healing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863195" cy="4351338"/>
          </a:xfrm>
        </p:spPr>
        <p:txBody>
          <a:bodyPr>
            <a:normAutofit/>
          </a:bodyPr>
          <a:lstStyle/>
          <a:p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Monitor</a:t>
            </a:r>
          </a:p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Manual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tay</a:t>
            </a:r>
            <a:endParaRPr lang="en-US" dirty="0"/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tri </a:t>
            </a:r>
            <a:r>
              <a:rPr lang="en-US" dirty="0" err="1"/>
              <a:t>thức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9" y="1825625"/>
            <a:ext cx="6152072" cy="40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2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0343" cy="4351338"/>
          </a:xfrm>
        </p:spPr>
        <p:txBody>
          <a:bodyPr>
            <a:normAutofit/>
          </a:bodyPr>
          <a:lstStyle/>
          <a:p>
            <a:r>
              <a:rPr lang="en-US" dirty="0" err="1"/>
              <a:t>Masakari</a:t>
            </a:r>
            <a:r>
              <a:rPr lang="en-US" dirty="0"/>
              <a:t>: </a:t>
            </a:r>
            <a:r>
              <a:rPr lang="en-US" dirty="0" err="1"/>
              <a:t>Mì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liền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HA </a:t>
            </a:r>
            <a:r>
              <a:rPr lang="en-US" dirty="0" err="1"/>
              <a:t>cho</a:t>
            </a:r>
            <a:r>
              <a:rPr lang="en-US" dirty="0"/>
              <a:t> VM</a:t>
            </a:r>
          </a:p>
          <a:p>
            <a:pPr lvl="1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monitor: host (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pacemaker + </a:t>
            </a:r>
            <a:r>
              <a:rPr lang="en-US" dirty="0" err="1"/>
              <a:t>corosync</a:t>
            </a:r>
            <a:r>
              <a:rPr lang="en-US" dirty="0"/>
              <a:t>), instance, processor monitor</a:t>
            </a:r>
          </a:p>
          <a:p>
            <a:pPr lvl="1"/>
            <a:r>
              <a:rPr lang="en-US" dirty="0"/>
              <a:t>Action: Fix action or trigger mistral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17" y="1958196"/>
            <a:ext cx="5322840" cy="31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7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08585" cy="4351338"/>
          </a:xfrm>
        </p:spPr>
        <p:txBody>
          <a:bodyPr>
            <a:normAutofit/>
          </a:bodyPr>
          <a:lstStyle/>
          <a:p>
            <a:r>
              <a:rPr lang="en-US" dirty="0"/>
              <a:t>External Monitor + </a:t>
            </a:r>
            <a:r>
              <a:rPr lang="en-US" dirty="0" err="1"/>
              <a:t>Vitrage</a:t>
            </a:r>
            <a:r>
              <a:rPr lang="en-US" dirty="0"/>
              <a:t> + Mistral = Self Healing</a:t>
            </a:r>
          </a:p>
          <a:p>
            <a:pPr lvl="1"/>
            <a:r>
              <a:rPr lang="en-US" dirty="0"/>
              <a:t>External Monitor: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monitor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endParaRPr lang="en-US" dirty="0"/>
          </a:p>
          <a:p>
            <a:pPr lvl="1"/>
            <a:r>
              <a:rPr lang="en-US" dirty="0" err="1"/>
              <a:t>Vitrage</a:t>
            </a:r>
            <a:r>
              <a:rPr lang="en-US" dirty="0"/>
              <a:t>: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alert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topology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Cloud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endParaRPr lang="en-US" dirty="0"/>
          </a:p>
          <a:p>
            <a:pPr lvl="1"/>
            <a:r>
              <a:rPr lang="en-US" dirty="0"/>
              <a:t>Mistral: </a:t>
            </a:r>
            <a:r>
              <a:rPr lang="en-US" dirty="0" err="1"/>
              <a:t>Là</a:t>
            </a:r>
            <a:r>
              <a:rPr lang="en-US" dirty="0"/>
              <a:t> workflow manager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fix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trigger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5" y="2335503"/>
            <a:ext cx="5946475" cy="30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Self </a:t>
            </a:r>
            <a:r>
              <a:rPr lang="en-US" dirty="0" err="1"/>
              <a:t>Heling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Vitrage</a:t>
            </a:r>
            <a:r>
              <a:rPr lang="en-US" dirty="0"/>
              <a:t>:  More than ITTT (If this then that)</a:t>
            </a:r>
          </a:p>
          <a:p>
            <a:pPr lvl="1"/>
            <a:r>
              <a:rPr lang="en-US" dirty="0"/>
              <a:t>Holistic and complete view: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topology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cloud</a:t>
            </a:r>
          </a:p>
          <a:p>
            <a:pPr lvl="2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openstack</a:t>
            </a:r>
            <a:r>
              <a:rPr lang="en-US" dirty="0"/>
              <a:t> (AZ, compute node, VM, network, storage)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vitrage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topology</a:t>
            </a:r>
          </a:p>
          <a:p>
            <a:pPr lvl="2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storage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add static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vitrage</a:t>
            </a:r>
            <a:endParaRPr lang="en-US" dirty="0"/>
          </a:p>
          <a:p>
            <a:pPr lvl="1"/>
            <a:r>
              <a:rPr lang="en-US" dirty="0"/>
              <a:t>Deduced alarm, state:</a:t>
            </a:r>
          </a:p>
          <a:p>
            <a:pPr lvl="2"/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topolicy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alert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1 port switch down =&gt;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compute node, VM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Root Cause Indicators:</a:t>
            </a:r>
          </a:p>
          <a:p>
            <a:pPr lvl="2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alert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topology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+ </a:t>
            </a:r>
            <a:r>
              <a:rPr lang="en-US" dirty="0" err="1"/>
              <a:t>các</a:t>
            </a:r>
            <a:r>
              <a:rPr lang="en-US" dirty="0"/>
              <a:t> tri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alert </a:t>
            </a:r>
            <a:r>
              <a:rPr lang="en-US" dirty="0" err="1"/>
              <a:t>về</a:t>
            </a:r>
            <a:r>
              <a:rPr lang="en-US" dirty="0"/>
              <a:t> 1 port switch down,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alert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VM,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VM, …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port switch down.</a:t>
            </a:r>
          </a:p>
        </p:txBody>
      </p:sp>
    </p:spTree>
    <p:extLst>
      <p:ext uri="{BB962C8B-B14F-4D97-AF65-F5344CB8AC3E}">
        <p14:creationId xmlns:p14="http://schemas.microsoft.com/office/powerpoint/2010/main" val="202493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1027</Words>
  <Application>Microsoft Office PowerPoint</Application>
  <PresentationFormat>Widescreen</PresentationFormat>
  <Paragraphs>133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(Body)</vt:lpstr>
      <vt:lpstr>Calibri Light</vt:lpstr>
      <vt:lpstr>Office Theme</vt:lpstr>
      <vt:lpstr>Chia sẻ usecase Self Healing trong Cloud infrastructure với TICK Stack, Vitrage và Mistral</vt:lpstr>
      <vt:lpstr>Mục lục</vt:lpstr>
      <vt:lpstr>1. Hiện trạng Monitor</vt:lpstr>
      <vt:lpstr>1. Hiện trạng Monitor</vt:lpstr>
      <vt:lpstr>Self Healing challenge</vt:lpstr>
      <vt:lpstr>Self Healing challenge</vt:lpstr>
      <vt:lpstr>2. Các giải pháp Self Heling hiện tại</vt:lpstr>
      <vt:lpstr>2. Các giải pháp Self Heling hiện tại</vt:lpstr>
      <vt:lpstr>2. Các giải pháp Self Heling hiện tại</vt:lpstr>
      <vt:lpstr>2. Các giải pháp Self Heling hiện tại</vt:lpstr>
      <vt:lpstr>2. Các giải pháp Self Heling hiện tại</vt:lpstr>
      <vt:lpstr>2. Các giải pháp Self Heling hiện tại</vt:lpstr>
      <vt:lpstr>3. Tích hợp TICK Stack và Vitrage</vt:lpstr>
      <vt:lpstr>3. Tích hợp TICK Stack và Vitrage</vt:lpstr>
      <vt:lpstr>3. Tích hợp TICK Stack và Vitrage</vt:lpstr>
      <vt:lpstr>3. Tích hợp TICK Stack và Vitrage</vt:lpstr>
      <vt:lpstr>4. Demo</vt:lpstr>
      <vt:lpstr>4. Demo</vt:lpstr>
      <vt:lpstr>5. Các vấn đề &amp; Do next:</vt:lpstr>
      <vt:lpstr>5. Các vấn đề &amp; Do next: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HEALING TRONG CLOUD INFRASTRUCTURE VỚI TICKSTACK, VITRAGE và MISTRAL</dc:title>
  <dc:creator>duongmn</dc:creator>
  <cp:lastModifiedBy>Hòa Ngô Quang</cp:lastModifiedBy>
  <cp:revision>105</cp:revision>
  <dcterms:created xsi:type="dcterms:W3CDTF">2019-07-11T02:47:17Z</dcterms:created>
  <dcterms:modified xsi:type="dcterms:W3CDTF">2019-07-12T14:41:46Z</dcterms:modified>
</cp:coreProperties>
</file>